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260" r:id="rId3"/>
    <p:sldId id="262" r:id="rId4"/>
    <p:sldId id="261" r:id="rId5"/>
    <p:sldId id="263"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09"/>
    <a:srgbClr val="E6E6E6"/>
    <a:srgbClr val="0A8464"/>
    <a:srgbClr val="0065B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49" d="100"/>
          <a:sy n="49" d="100"/>
        </p:scale>
        <p:origin x="19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418539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54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32241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173571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29472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EEE052-0DEB-4F2D-8D55-EAEC1E555FEF}" type="datetimeFigureOut">
              <a:rPr lang="en-IE" smtClean="0"/>
              <a:t>18/06/2020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327069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EEE052-0DEB-4F2D-8D55-EAEC1E555FEF}" type="datetimeFigureOut">
              <a:rPr lang="en-IE" smtClean="0"/>
              <a:t>18/06/2020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56721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EE052-0DEB-4F2D-8D55-EAEC1E555FEF}" type="datetimeFigureOut">
              <a:rPr lang="en-IE" smtClean="0"/>
              <a:t>18/06/2020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192869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EE052-0DEB-4F2D-8D55-EAEC1E555FEF}" type="datetimeFigureOut">
              <a:rPr lang="en-IE" smtClean="0"/>
              <a:t>18/06/2020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138130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5EEE052-0DEB-4F2D-8D55-EAEC1E555FEF}" type="datetimeFigureOut">
              <a:rPr lang="en-IE" smtClean="0"/>
              <a:t>18/06/2020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201952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5EEE052-0DEB-4F2D-8D55-EAEC1E555FEF}" type="datetimeFigureOut">
              <a:rPr lang="en-IE" smtClean="0"/>
              <a:t>18/06/2020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22650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5EEE052-0DEB-4F2D-8D55-EAEC1E555FEF}" type="datetimeFigureOut">
              <a:rPr lang="en-IE" smtClean="0"/>
              <a:t>18/06/2020</a:t>
            </a:fld>
            <a:endParaRPr lang="en-I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0B10950-9239-449F-B9CD-D550CDAEC641}" type="slidenum">
              <a:rPr lang="en-IE" smtClean="0"/>
              <a:t>‹#›</a:t>
            </a:fld>
            <a:endParaRPr lang="en-IE"/>
          </a:p>
        </p:txBody>
      </p:sp>
    </p:spTree>
    <p:extLst>
      <p:ext uri="{BB962C8B-B14F-4D97-AF65-F5344CB8AC3E}">
        <p14:creationId xmlns:p14="http://schemas.microsoft.com/office/powerpoint/2010/main" val="2495030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cadre.research.va.gov/forms/IDRToolkit.pdf"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6F99A01-7E88-45A9-9F68-3C4EE3B577E1}"/>
              </a:ext>
            </a:extLst>
          </p:cNvPr>
          <p:cNvSpPr/>
          <p:nvPr/>
        </p:nvSpPr>
        <p:spPr>
          <a:xfrm>
            <a:off x="3036685" y="327127"/>
            <a:ext cx="1486304" cy="369332"/>
          </a:xfrm>
          <a:prstGeom prst="rect">
            <a:avLst/>
          </a:prstGeom>
        </p:spPr>
        <p:txBody>
          <a:bodyPr wrap="none">
            <a:spAutoFit/>
          </a:bodyPr>
          <a:lstStyle/>
          <a:p>
            <a:r>
              <a:rPr lang="en-GB" b="1" dirty="0">
                <a:solidFill>
                  <a:srgbClr val="007E09"/>
                </a:solidFill>
                <a:latin typeface="Verdana" panose="020B0604030504040204" pitchFamily="34" charset="0"/>
                <a:ea typeface="MS Mincho" panose="02020609040205080304" pitchFamily="49" charset="-128"/>
                <a:cs typeface="Times New Roman" panose="02020603050405020304" pitchFamily="18" charset="0"/>
              </a:rPr>
              <a:t>HANDOUT</a:t>
            </a:r>
            <a:endParaRPr lang="en-IE" dirty="0">
              <a:solidFill>
                <a:srgbClr val="007E09"/>
              </a:solidFill>
            </a:endParaRPr>
          </a:p>
        </p:txBody>
      </p:sp>
      <p:pic>
        <p:nvPicPr>
          <p:cNvPr id="35" name="Picture 34" descr="Logo">
            <a:extLst>
              <a:ext uri="{FF2B5EF4-FFF2-40B4-BE49-F238E27FC236}">
                <a16:creationId xmlns:a16="http://schemas.microsoft.com/office/drawing/2014/main" id="{082B81A8-AE34-4666-9697-318A7A875D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14" name="Rectangle 13">
            <a:extLst>
              <a:ext uri="{FF2B5EF4-FFF2-40B4-BE49-F238E27FC236}">
                <a16:creationId xmlns:a16="http://schemas.microsoft.com/office/drawing/2014/main" id="{D72F46B9-AD3D-4F05-8D0D-66C15A310192}"/>
              </a:ext>
            </a:extLst>
          </p:cNvPr>
          <p:cNvSpPr/>
          <p:nvPr/>
        </p:nvSpPr>
        <p:spPr>
          <a:xfrm>
            <a:off x="-1" y="10114326"/>
            <a:ext cx="7559676" cy="590550"/>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15" name="Rectangle 14">
            <a:extLst>
              <a:ext uri="{FF2B5EF4-FFF2-40B4-BE49-F238E27FC236}">
                <a16:creationId xmlns:a16="http://schemas.microsoft.com/office/drawing/2014/main" id="{816967AC-D441-4CDF-995C-157CC5E39924}"/>
              </a:ext>
            </a:extLst>
          </p:cNvPr>
          <p:cNvSpPr/>
          <p:nvPr/>
        </p:nvSpPr>
        <p:spPr>
          <a:xfrm>
            <a:off x="-1" y="869472"/>
            <a:ext cx="6571164" cy="638965"/>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18" name="Rectangle 17">
            <a:extLst>
              <a:ext uri="{FF2B5EF4-FFF2-40B4-BE49-F238E27FC236}">
                <a16:creationId xmlns:a16="http://schemas.microsoft.com/office/drawing/2014/main" id="{458BE47C-AB34-4EF3-AA7A-E1FD7840DCEB}"/>
              </a:ext>
            </a:extLst>
          </p:cNvPr>
          <p:cNvSpPr/>
          <p:nvPr/>
        </p:nvSpPr>
        <p:spPr>
          <a:xfrm>
            <a:off x="1441342" y="956115"/>
            <a:ext cx="4815768" cy="523220"/>
          </a:xfrm>
          <a:prstGeom prst="rect">
            <a:avLst/>
          </a:prstGeom>
          <a:solidFill>
            <a:srgbClr val="007E09"/>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STRUCTURED INTERDISCIPLINARY ROUNDS (SIDRs)</a:t>
            </a:r>
            <a:endParaRPr lang="en-IE" sz="1400" dirty="0"/>
          </a:p>
        </p:txBody>
      </p:sp>
      <p:sp>
        <p:nvSpPr>
          <p:cNvPr id="19" name="Rectangle 18">
            <a:extLst>
              <a:ext uri="{FF2B5EF4-FFF2-40B4-BE49-F238E27FC236}">
                <a16:creationId xmlns:a16="http://schemas.microsoft.com/office/drawing/2014/main" id="{8FE684D3-33F1-43B5-BD63-7C52436FE5FD}"/>
              </a:ext>
            </a:extLst>
          </p:cNvPr>
          <p:cNvSpPr/>
          <p:nvPr/>
        </p:nvSpPr>
        <p:spPr>
          <a:xfrm>
            <a:off x="6775363" y="5053171"/>
            <a:ext cx="787400" cy="590550"/>
          </a:xfrm>
          <a:prstGeom prst="rect">
            <a:avLst/>
          </a:prstGeom>
          <a:solidFill>
            <a:srgbClr val="007E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20" name="Picture 19">
            <a:extLst>
              <a:ext uri="{FF2B5EF4-FFF2-40B4-BE49-F238E27FC236}">
                <a16:creationId xmlns:a16="http://schemas.microsoft.com/office/drawing/2014/main" id="{6ACF1F4C-8F25-4809-A79A-2E77046E8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58" y="928083"/>
            <a:ext cx="563952" cy="563952"/>
          </a:xfrm>
          <a:prstGeom prst="rect">
            <a:avLst/>
          </a:prstGeom>
          <a:solidFill>
            <a:srgbClr val="007E09"/>
          </a:solidFill>
        </p:spPr>
      </p:pic>
      <p:pic>
        <p:nvPicPr>
          <p:cNvPr id="22" name="Picture 21">
            <a:extLst>
              <a:ext uri="{FF2B5EF4-FFF2-40B4-BE49-F238E27FC236}">
                <a16:creationId xmlns:a16="http://schemas.microsoft.com/office/drawing/2014/main" id="{D802B990-DF0D-4F6D-B340-8A8B87CBB7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22" b="10458"/>
          <a:stretch/>
        </p:blipFill>
        <p:spPr>
          <a:xfrm>
            <a:off x="6813550" y="5107608"/>
            <a:ext cx="515210" cy="512142"/>
          </a:xfrm>
          <a:prstGeom prst="rect">
            <a:avLst/>
          </a:prstGeom>
          <a:solidFill>
            <a:srgbClr val="007E09"/>
          </a:solidFill>
        </p:spPr>
      </p:pic>
      <p:sp>
        <p:nvSpPr>
          <p:cNvPr id="2" name="Rectangle 1">
            <a:extLst>
              <a:ext uri="{FF2B5EF4-FFF2-40B4-BE49-F238E27FC236}">
                <a16:creationId xmlns:a16="http://schemas.microsoft.com/office/drawing/2014/main" id="{9C465F5E-902B-4463-A0CD-FF9956067A95}"/>
              </a:ext>
            </a:extLst>
          </p:cNvPr>
          <p:cNvSpPr/>
          <p:nvPr/>
        </p:nvSpPr>
        <p:spPr>
          <a:xfrm>
            <a:off x="456052" y="5201504"/>
            <a:ext cx="3733858" cy="4647426"/>
          </a:xfrm>
          <a:prstGeom prst="rect">
            <a:avLst/>
          </a:prstGeom>
        </p:spPr>
        <p:txBody>
          <a:bodyPr wrap="square">
            <a:spAutoFit/>
          </a:bodyPr>
          <a:lstStyle/>
          <a:p>
            <a:pPr>
              <a:spcAft>
                <a:spcPts val="600"/>
              </a:spcAft>
            </a:pPr>
            <a:r>
              <a:rPr lang="en-GB" sz="1400" b="1" dirty="0">
                <a:solidFill>
                  <a:srgbClr val="007E09"/>
                </a:solidFill>
                <a:latin typeface="Verdana" panose="020B0604030504040204" pitchFamily="34" charset="0"/>
                <a:ea typeface="Verdana" panose="020B0604030504040204" pitchFamily="34" charset="0"/>
                <a:cs typeface="Verdana" panose="020B0604030504040204" pitchFamily="34" charset="0"/>
              </a:rPr>
              <a:t>WHY?</a:t>
            </a:r>
            <a:endParaRPr lang="en-IE" sz="1400" dirty="0">
              <a:solidFill>
                <a:srgbClr val="007E09"/>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Facilitate communication between all members of the multidisciplinary team</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Create situational awareness about the patient and their circumstances</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Enable collaborative decision making between members of the interdisciplinary teams and the patient</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Reduce patient review times (Cornell et.al 2014), facilitating information to be shared among all disciplines</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Reduce adverse events, particularly medication errors (O’Leary et.al 2011)</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Reduce readmission rates (Townsend-Gervis et.al 2014)</a:t>
            </a:r>
            <a:endParaRPr lang="en-IE"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2">
            <a:extLst>
              <a:ext uri="{FF2B5EF4-FFF2-40B4-BE49-F238E27FC236}">
                <a16:creationId xmlns:a16="http://schemas.microsoft.com/office/drawing/2014/main" id="{C0AF196E-E2BA-4830-BE8B-C2DEEE952AA2}"/>
              </a:ext>
            </a:extLst>
          </p:cNvPr>
          <p:cNvSpPr txBox="1">
            <a:spLocks noChangeArrowheads="1"/>
          </p:cNvSpPr>
          <p:nvPr/>
        </p:nvSpPr>
        <p:spPr bwMode="auto">
          <a:xfrm>
            <a:off x="4333530" y="5596808"/>
            <a:ext cx="2279650" cy="3143387"/>
          </a:xfrm>
          <a:prstGeom prst="rect">
            <a:avLst/>
          </a:prstGeom>
          <a:solidFill>
            <a:srgbClr val="007E09"/>
          </a:solidFill>
          <a:ln w="9525">
            <a:noFill/>
            <a:miter lim="800000"/>
            <a:headEnd/>
            <a:tailEnd/>
          </a:ln>
        </p:spPr>
        <p:txBody>
          <a:bodyPr rot="0" vert="horz" wrap="square" lIns="91440" tIns="45720" rIns="91440" bIns="45720" anchor="ctr" anchorCtr="0">
            <a:noAutofit/>
          </a:bodyPr>
          <a:lstStyle/>
          <a:p>
            <a:pPr algn="ctr">
              <a:lnSpc>
                <a:spcPct val="107000"/>
              </a:lnSpc>
              <a:spcBef>
                <a:spcPts val="600"/>
              </a:spcBef>
              <a:spcAft>
                <a:spcPts val="600"/>
              </a:spcAft>
            </a:pPr>
            <a:r>
              <a:rPr lang="en-GB"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Goals of the SIDR</a:t>
            </a:r>
            <a:endParaRPr lang="en-IE"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6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&gt; Exchange information</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6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&gt; Identify patient care plans and goals </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6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&gt; Determine discharge needs</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6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&gt; Generate task-list for interdisciplinary team members</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6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&gt; Problem solve difficult social or discharge issues </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600"/>
              </a:spcAft>
            </a:pPr>
            <a:r>
              <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rPr>
              <a:t>&gt; </a:t>
            </a: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Allow the patient to ask questions to all members of the interdisciplinary team</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83805058-724B-471D-9B1B-F438B7FFEFE2}"/>
              </a:ext>
            </a:extLst>
          </p:cNvPr>
          <p:cNvSpPr/>
          <p:nvPr/>
        </p:nvSpPr>
        <p:spPr>
          <a:xfrm>
            <a:off x="1728634" y="1720819"/>
            <a:ext cx="4102405" cy="362472"/>
          </a:xfrm>
          <a:prstGeom prst="rect">
            <a:avLst/>
          </a:prstGeom>
        </p:spPr>
        <p:txBody>
          <a:bodyPr wrap="none">
            <a:spAutoFit/>
          </a:bodyPr>
          <a:lstStyle/>
          <a:p>
            <a:pPr algn="ctr">
              <a:lnSpc>
                <a:spcPct val="107000"/>
              </a:lnSpc>
              <a:spcAft>
                <a:spcPts val="800"/>
              </a:spcAft>
              <a:tabLst>
                <a:tab pos="2081530" algn="l"/>
              </a:tabLst>
            </a:pPr>
            <a:r>
              <a:rPr lang="en-GB" b="1" dirty="0">
                <a:solidFill>
                  <a:srgbClr val="007E09"/>
                </a:solidFill>
                <a:latin typeface="Verdana" panose="020B0604030504040204" pitchFamily="34" charset="0"/>
                <a:ea typeface="Verdana" panose="020B0604030504040204" pitchFamily="34" charset="0"/>
                <a:cs typeface="Verdana" panose="020B0604030504040204" pitchFamily="34" charset="0"/>
              </a:rPr>
              <a:t>SIDRs: WHAT, WHY, and HOW</a:t>
            </a:r>
          </a:p>
        </p:txBody>
      </p:sp>
      <p:sp>
        <p:nvSpPr>
          <p:cNvPr id="4" name="Rectangle 3">
            <a:extLst>
              <a:ext uri="{FF2B5EF4-FFF2-40B4-BE49-F238E27FC236}">
                <a16:creationId xmlns:a16="http://schemas.microsoft.com/office/drawing/2014/main" id="{E6D568F6-0838-4660-84EA-A2B1D2F6DE6C}"/>
              </a:ext>
            </a:extLst>
          </p:cNvPr>
          <p:cNvSpPr/>
          <p:nvPr/>
        </p:nvSpPr>
        <p:spPr>
          <a:xfrm>
            <a:off x="456052" y="2145920"/>
            <a:ext cx="6115111" cy="2846933"/>
          </a:xfrm>
          <a:prstGeom prst="rect">
            <a:avLst/>
          </a:prstGeom>
        </p:spPr>
        <p:txBody>
          <a:bodyPr wrap="square">
            <a:spAutoFit/>
          </a:bodyPr>
          <a:lstStyle/>
          <a:p>
            <a:pPr>
              <a:spcAft>
                <a:spcPts val="600"/>
              </a:spcAft>
            </a:pPr>
            <a:r>
              <a:rPr lang="en-IE" sz="1400" b="1" dirty="0">
                <a:solidFill>
                  <a:srgbClr val="007E09"/>
                </a:solidFill>
                <a:latin typeface="Verdana" panose="020B0604030504040204" pitchFamily="34" charset="0"/>
                <a:ea typeface="Verdana" panose="020B0604030504040204" pitchFamily="34" charset="0"/>
                <a:cs typeface="Verdana" panose="020B0604030504040204" pitchFamily="34" charset="0"/>
              </a:rPr>
              <a:t>WHAT?</a:t>
            </a:r>
            <a:endParaRPr lang="en-IE" sz="1400" dirty="0">
              <a:solidFill>
                <a:srgbClr val="007E09"/>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A daily multidisciplinary review of each patient’s status and care plan.</a:t>
            </a: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Attended by the patient and all members of the multidisciplinary team as appropriate. </a:t>
            </a: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Typically every morning Monday-Friday. </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Consistent round times result in less waiting time for the patient and makes it easier for patient relatives to attend the rounds. </a:t>
            </a: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Duration depending on the complexity of the patients – up to 3-5 minutes per patient.</a:t>
            </a:r>
          </a:p>
        </p:txBody>
      </p:sp>
    </p:spTree>
    <p:extLst>
      <p:ext uri="{BB962C8B-B14F-4D97-AF65-F5344CB8AC3E}">
        <p14:creationId xmlns:p14="http://schemas.microsoft.com/office/powerpoint/2010/main" val="338796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65F5E-902B-4463-A0CD-FF9956067A95}"/>
              </a:ext>
            </a:extLst>
          </p:cNvPr>
          <p:cNvSpPr/>
          <p:nvPr/>
        </p:nvSpPr>
        <p:spPr>
          <a:xfrm>
            <a:off x="463528" y="1681450"/>
            <a:ext cx="3827985" cy="5001369"/>
          </a:xfrm>
          <a:prstGeom prst="rect">
            <a:avLst/>
          </a:prstGeom>
        </p:spPr>
        <p:txBody>
          <a:bodyPr wrap="square">
            <a:spAutoFit/>
          </a:bodyPr>
          <a:lstStyle/>
          <a:p>
            <a:pPr>
              <a:spcAft>
                <a:spcPts val="600"/>
              </a:spcAft>
            </a:pPr>
            <a:r>
              <a:rPr lang="en-GB" sz="1400" b="1" dirty="0">
                <a:solidFill>
                  <a:srgbClr val="007E09"/>
                </a:solidFill>
                <a:latin typeface="Verdana" panose="020B0604030504040204" pitchFamily="34" charset="0"/>
                <a:ea typeface="Verdana" panose="020B0604030504040204" pitchFamily="34" charset="0"/>
                <a:cs typeface="Verdana" panose="020B0604030504040204" pitchFamily="34" charset="0"/>
              </a:rPr>
              <a:t>HOW? </a:t>
            </a:r>
            <a:endParaRPr lang="en-IE" sz="1400" dirty="0">
              <a:solidFill>
                <a:srgbClr val="007E09"/>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The MDT will review and communicate with and about each patient using a structured communication framework (ISDA, ISBAR or similar)</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A facilitator might help facilitating closed loop communication and ensure the rounds are conducted within a reasonable time frame</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Resources to help facilitate the SIDRs can be made, such as facilitator reference sheet and pocket cards (see back of page).</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An Interdisciplinary Documentation Template, following the chosen communication framework, can be developed. </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spcAft>
                <a:spcPts val="600"/>
              </a:spcAft>
              <a:buFont typeface="Arial" panose="020B0604020202020204" pitchFamily="34" charset="0"/>
              <a:buChar char="•"/>
            </a:pPr>
            <a:r>
              <a:rPr lang="en-GB" sz="1400" dirty="0">
                <a:latin typeface="Verdana" panose="020B0604030504040204" pitchFamily="34" charset="0"/>
                <a:ea typeface="Verdana" panose="020B0604030504040204" pitchFamily="34" charset="0"/>
                <a:cs typeface="Verdana" panose="020B0604030504040204" pitchFamily="34" charset="0"/>
              </a:rPr>
              <a:t>Can be stationary (e.g. a meeting room) or mobile depending on the ward/team requirement.</a:t>
            </a:r>
            <a:endParaRPr lang="en-IE"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 Box 2">
            <a:extLst>
              <a:ext uri="{FF2B5EF4-FFF2-40B4-BE49-F238E27FC236}">
                <a16:creationId xmlns:a16="http://schemas.microsoft.com/office/drawing/2014/main" id="{8006F078-D85F-4463-83A0-3518BE65E320}"/>
              </a:ext>
            </a:extLst>
          </p:cNvPr>
          <p:cNvSpPr txBox="1">
            <a:spLocks noChangeArrowheads="1"/>
          </p:cNvSpPr>
          <p:nvPr/>
        </p:nvSpPr>
        <p:spPr bwMode="auto">
          <a:xfrm>
            <a:off x="4291513" y="2022937"/>
            <a:ext cx="2279650" cy="3230838"/>
          </a:xfrm>
          <a:prstGeom prst="rect">
            <a:avLst/>
          </a:prstGeom>
          <a:solidFill>
            <a:srgbClr val="007E09"/>
          </a:solidFill>
          <a:ln w="9525">
            <a:noFill/>
            <a:miter lim="800000"/>
            <a:headEnd/>
            <a:tailEnd/>
          </a:ln>
        </p:spPr>
        <p:txBody>
          <a:bodyPr rot="0" vert="horz" wrap="square" lIns="91440" tIns="45720" rIns="91440" bIns="45720" anchor="ctr" anchorCtr="0">
            <a:noAutofit/>
          </a:bodyPr>
          <a:lstStyle>
            <a:defPPr>
              <a:defRPr lang="en-US"/>
            </a:defPPr>
            <a:lvl1pPr>
              <a:lnSpc>
                <a:spcPct val="107000"/>
              </a:lnSpc>
              <a:spcAft>
                <a:spcPts val="800"/>
              </a:spcAft>
              <a:defRPr sz="1100" b="1">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algn="ctr"/>
            <a:r>
              <a:rPr lang="en-GB" dirty="0"/>
              <a:t>ISDA</a:t>
            </a:r>
            <a:endParaRPr lang="en-IE" dirty="0"/>
          </a:p>
          <a:p>
            <a:r>
              <a:rPr lang="en-GB" b="0" dirty="0"/>
              <a:t>&gt; </a:t>
            </a:r>
            <a:r>
              <a:rPr lang="en-GB" dirty="0"/>
              <a:t>Identify</a:t>
            </a:r>
            <a:r>
              <a:rPr lang="en-GB" b="0" dirty="0"/>
              <a:t> the patient’s name, main diagnosis or reason for admission, anticipated discharge date and disposition </a:t>
            </a:r>
          </a:p>
          <a:p>
            <a:r>
              <a:rPr lang="en-GB" b="0" dirty="0"/>
              <a:t>&gt; </a:t>
            </a:r>
            <a:r>
              <a:rPr lang="en-GB" dirty="0"/>
              <a:t>Summarise</a:t>
            </a:r>
            <a:r>
              <a:rPr lang="en-GB" b="0" dirty="0"/>
              <a:t> the goals of care and treatment plan</a:t>
            </a:r>
            <a:endParaRPr lang="en-IE" b="0" dirty="0"/>
          </a:p>
          <a:p>
            <a:r>
              <a:rPr lang="en-GB" b="0" dirty="0"/>
              <a:t>&gt; </a:t>
            </a:r>
            <a:r>
              <a:rPr lang="en-GB" dirty="0"/>
              <a:t>Discuss</a:t>
            </a:r>
            <a:r>
              <a:rPr lang="en-GB" b="0" dirty="0"/>
              <a:t> and interdisciplinary issues for daily cares and discharge planning </a:t>
            </a:r>
            <a:endParaRPr lang="en-IE" b="0" dirty="0"/>
          </a:p>
          <a:p>
            <a:r>
              <a:rPr lang="en-GB" b="0" dirty="0"/>
              <a:t>&gt; </a:t>
            </a:r>
            <a:r>
              <a:rPr lang="en-GB" dirty="0"/>
              <a:t>Ask</a:t>
            </a:r>
            <a:r>
              <a:rPr lang="en-GB" b="0" dirty="0"/>
              <a:t> what was missed and what orders need to be placed</a:t>
            </a:r>
          </a:p>
        </p:txBody>
      </p:sp>
      <p:sp>
        <p:nvSpPr>
          <p:cNvPr id="3" name="Rectangle 2">
            <a:extLst>
              <a:ext uri="{FF2B5EF4-FFF2-40B4-BE49-F238E27FC236}">
                <a16:creationId xmlns:a16="http://schemas.microsoft.com/office/drawing/2014/main" id="{A78F5782-4382-4726-B225-B8DF281FA4E8}"/>
              </a:ext>
            </a:extLst>
          </p:cNvPr>
          <p:cNvSpPr/>
          <p:nvPr/>
        </p:nvSpPr>
        <p:spPr>
          <a:xfrm>
            <a:off x="3036685" y="327127"/>
            <a:ext cx="1486304" cy="369332"/>
          </a:xfrm>
          <a:prstGeom prst="rect">
            <a:avLst/>
          </a:prstGeom>
        </p:spPr>
        <p:txBody>
          <a:bodyPr wrap="none">
            <a:spAutoFit/>
          </a:bodyPr>
          <a:lstStyle/>
          <a:p>
            <a:r>
              <a:rPr lang="en-GB" b="1" dirty="0">
                <a:solidFill>
                  <a:srgbClr val="007E09"/>
                </a:solidFill>
                <a:latin typeface="Verdana" panose="020B0604030504040204" pitchFamily="34" charset="0"/>
                <a:ea typeface="MS Mincho" panose="02020609040205080304" pitchFamily="49" charset="-128"/>
                <a:cs typeface="Times New Roman" panose="02020603050405020304" pitchFamily="18" charset="0"/>
              </a:rPr>
              <a:t>HANDOUT</a:t>
            </a:r>
            <a:endParaRPr lang="en-IE" dirty="0">
              <a:solidFill>
                <a:srgbClr val="007E09"/>
              </a:solidFill>
            </a:endParaRPr>
          </a:p>
        </p:txBody>
      </p:sp>
      <p:pic>
        <p:nvPicPr>
          <p:cNvPr id="4" name="Picture 3" descr="Logo">
            <a:extLst>
              <a:ext uri="{FF2B5EF4-FFF2-40B4-BE49-F238E27FC236}">
                <a16:creationId xmlns:a16="http://schemas.microsoft.com/office/drawing/2014/main" id="{F254559F-3570-47AE-A8EB-0D8BF35B90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5" name="Rectangle 4">
            <a:extLst>
              <a:ext uri="{FF2B5EF4-FFF2-40B4-BE49-F238E27FC236}">
                <a16:creationId xmlns:a16="http://schemas.microsoft.com/office/drawing/2014/main" id="{C0FBDC04-9AF1-4814-9060-A69A290D237B}"/>
              </a:ext>
            </a:extLst>
          </p:cNvPr>
          <p:cNvSpPr/>
          <p:nvPr/>
        </p:nvSpPr>
        <p:spPr>
          <a:xfrm>
            <a:off x="-1" y="10114326"/>
            <a:ext cx="7559676" cy="590550"/>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6" name="Rectangle 5">
            <a:extLst>
              <a:ext uri="{FF2B5EF4-FFF2-40B4-BE49-F238E27FC236}">
                <a16:creationId xmlns:a16="http://schemas.microsoft.com/office/drawing/2014/main" id="{820B5621-B814-46F1-BA48-D1066C00018F}"/>
              </a:ext>
            </a:extLst>
          </p:cNvPr>
          <p:cNvSpPr/>
          <p:nvPr/>
        </p:nvSpPr>
        <p:spPr>
          <a:xfrm>
            <a:off x="-1" y="869472"/>
            <a:ext cx="6571164" cy="638965"/>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7" name="Rectangle 6">
            <a:extLst>
              <a:ext uri="{FF2B5EF4-FFF2-40B4-BE49-F238E27FC236}">
                <a16:creationId xmlns:a16="http://schemas.microsoft.com/office/drawing/2014/main" id="{A0EC934F-E859-48A3-B082-13EBF0DCD1F4}"/>
              </a:ext>
            </a:extLst>
          </p:cNvPr>
          <p:cNvSpPr/>
          <p:nvPr/>
        </p:nvSpPr>
        <p:spPr>
          <a:xfrm>
            <a:off x="1441342" y="956115"/>
            <a:ext cx="4815768" cy="523220"/>
          </a:xfrm>
          <a:prstGeom prst="rect">
            <a:avLst/>
          </a:prstGeom>
          <a:solidFill>
            <a:srgbClr val="007E09"/>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STRUCTURED INTERDISCIPLINARY ROUNDS (SIDRs)</a:t>
            </a:r>
            <a:endParaRPr lang="en-IE" sz="1400" dirty="0"/>
          </a:p>
        </p:txBody>
      </p:sp>
      <p:sp>
        <p:nvSpPr>
          <p:cNvPr id="8" name="Rectangle 7">
            <a:extLst>
              <a:ext uri="{FF2B5EF4-FFF2-40B4-BE49-F238E27FC236}">
                <a16:creationId xmlns:a16="http://schemas.microsoft.com/office/drawing/2014/main" id="{04DFEB72-0F78-4360-8C7C-BDC677964724}"/>
              </a:ext>
            </a:extLst>
          </p:cNvPr>
          <p:cNvSpPr/>
          <p:nvPr/>
        </p:nvSpPr>
        <p:spPr>
          <a:xfrm>
            <a:off x="6775363" y="5053171"/>
            <a:ext cx="787400" cy="590550"/>
          </a:xfrm>
          <a:prstGeom prst="rect">
            <a:avLst/>
          </a:prstGeom>
          <a:solidFill>
            <a:srgbClr val="007E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9" name="Picture 8">
            <a:extLst>
              <a:ext uri="{FF2B5EF4-FFF2-40B4-BE49-F238E27FC236}">
                <a16:creationId xmlns:a16="http://schemas.microsoft.com/office/drawing/2014/main" id="{B9A75A53-41A9-4AFE-A457-F2CB4E317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58" y="928083"/>
            <a:ext cx="563952" cy="563952"/>
          </a:xfrm>
          <a:prstGeom prst="rect">
            <a:avLst/>
          </a:prstGeom>
          <a:solidFill>
            <a:srgbClr val="007E09"/>
          </a:solidFill>
        </p:spPr>
      </p:pic>
      <p:pic>
        <p:nvPicPr>
          <p:cNvPr id="10" name="Picture 9">
            <a:extLst>
              <a:ext uri="{FF2B5EF4-FFF2-40B4-BE49-F238E27FC236}">
                <a16:creationId xmlns:a16="http://schemas.microsoft.com/office/drawing/2014/main" id="{B8D87187-D70E-422B-8643-7C3C029256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22" b="10458"/>
          <a:stretch/>
        </p:blipFill>
        <p:spPr>
          <a:xfrm>
            <a:off x="6813550" y="5107608"/>
            <a:ext cx="515210" cy="512142"/>
          </a:xfrm>
          <a:prstGeom prst="rect">
            <a:avLst/>
          </a:prstGeom>
          <a:solidFill>
            <a:srgbClr val="007E09"/>
          </a:solidFill>
        </p:spPr>
      </p:pic>
    </p:spTree>
    <p:extLst>
      <p:ext uri="{BB962C8B-B14F-4D97-AF65-F5344CB8AC3E}">
        <p14:creationId xmlns:p14="http://schemas.microsoft.com/office/powerpoint/2010/main" val="238404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6F99A01-7E88-45A9-9F68-3C4EE3B577E1}"/>
              </a:ext>
            </a:extLst>
          </p:cNvPr>
          <p:cNvSpPr/>
          <p:nvPr/>
        </p:nvSpPr>
        <p:spPr>
          <a:xfrm>
            <a:off x="3036685" y="327127"/>
            <a:ext cx="1486304" cy="369332"/>
          </a:xfrm>
          <a:prstGeom prst="rect">
            <a:avLst/>
          </a:prstGeom>
        </p:spPr>
        <p:txBody>
          <a:bodyPr wrap="none">
            <a:spAutoFit/>
          </a:bodyPr>
          <a:lstStyle/>
          <a:p>
            <a:r>
              <a:rPr lang="en-GB" b="1" dirty="0">
                <a:solidFill>
                  <a:srgbClr val="007E09"/>
                </a:solidFill>
                <a:latin typeface="Verdana" panose="020B0604030504040204" pitchFamily="34" charset="0"/>
                <a:ea typeface="MS Mincho" panose="02020609040205080304" pitchFamily="49" charset="-128"/>
                <a:cs typeface="Times New Roman" panose="02020603050405020304" pitchFamily="18" charset="0"/>
              </a:rPr>
              <a:t>HANDOUT</a:t>
            </a:r>
            <a:endParaRPr lang="en-IE" dirty="0">
              <a:solidFill>
                <a:srgbClr val="007E09"/>
              </a:solidFill>
            </a:endParaRPr>
          </a:p>
        </p:txBody>
      </p:sp>
      <p:pic>
        <p:nvPicPr>
          <p:cNvPr id="35" name="Picture 34" descr="Logo">
            <a:extLst>
              <a:ext uri="{FF2B5EF4-FFF2-40B4-BE49-F238E27FC236}">
                <a16:creationId xmlns:a16="http://schemas.microsoft.com/office/drawing/2014/main" id="{082B81A8-AE34-4666-9697-318A7A875D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14" name="Rectangle 13">
            <a:extLst>
              <a:ext uri="{FF2B5EF4-FFF2-40B4-BE49-F238E27FC236}">
                <a16:creationId xmlns:a16="http://schemas.microsoft.com/office/drawing/2014/main" id="{D72F46B9-AD3D-4F05-8D0D-66C15A310192}"/>
              </a:ext>
            </a:extLst>
          </p:cNvPr>
          <p:cNvSpPr/>
          <p:nvPr/>
        </p:nvSpPr>
        <p:spPr>
          <a:xfrm>
            <a:off x="-1" y="10114326"/>
            <a:ext cx="7559676" cy="590550"/>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5" name="Rectangle 4">
            <a:extLst>
              <a:ext uri="{FF2B5EF4-FFF2-40B4-BE49-F238E27FC236}">
                <a16:creationId xmlns:a16="http://schemas.microsoft.com/office/drawing/2014/main" id="{3605FF5D-5C24-45BE-9D21-907A14A9C05B}"/>
              </a:ext>
            </a:extLst>
          </p:cNvPr>
          <p:cNvSpPr/>
          <p:nvPr/>
        </p:nvSpPr>
        <p:spPr>
          <a:xfrm>
            <a:off x="697326" y="2124552"/>
            <a:ext cx="5805391" cy="5474256"/>
          </a:xfrm>
          <a:prstGeom prst="rect">
            <a:avLst/>
          </a:prstGeom>
        </p:spPr>
        <p:txBody>
          <a:bodyPr wrap="square">
            <a:spAutoFit/>
          </a:bodyPr>
          <a:lstStyle/>
          <a:p>
            <a:pPr algn="ctr">
              <a:lnSpc>
                <a:spcPct val="107000"/>
              </a:lnSpc>
              <a:spcAft>
                <a:spcPts val="800"/>
              </a:spcAft>
              <a:tabLst>
                <a:tab pos="2081530" algn="l"/>
              </a:tabLst>
            </a:pPr>
            <a:r>
              <a:rPr lang="en-GB" sz="1600" b="1" dirty="0">
                <a:solidFill>
                  <a:srgbClr val="007E09"/>
                </a:solidFill>
                <a:latin typeface="Verdana" panose="020B0604030504040204" pitchFamily="34" charset="0"/>
                <a:ea typeface="Verdana" panose="020B0604030504040204" pitchFamily="34" charset="0"/>
                <a:cs typeface="Verdana" panose="020B0604030504040204" pitchFamily="34" charset="0"/>
              </a:rPr>
              <a:t>Questions for group discussion</a:t>
            </a:r>
            <a:endParaRPr lang="en-IE" sz="1100" b="1" dirty="0">
              <a:solidFill>
                <a:srgbClr val="007E09"/>
              </a:solidFill>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800"/>
              </a:spcAft>
              <a:tabLst>
                <a:tab pos="2081530" algn="l"/>
              </a:tabLst>
            </a:pPr>
            <a:r>
              <a:rPr lang="en-GB" sz="1400" dirty="0">
                <a:latin typeface="Verdana" panose="020B0604030504040204" pitchFamily="34" charset="0"/>
                <a:ea typeface="Verdana" panose="020B0604030504040204" pitchFamily="34" charset="0"/>
                <a:cs typeface="Verdana" panose="020B0604030504040204" pitchFamily="34" charset="0"/>
              </a:rPr>
              <a:t> </a:t>
            </a: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How might SIDRs benefit our patient care and daily work?</a:t>
            </a:r>
            <a:br>
              <a:rPr lang="en-IE" sz="1400" dirty="0">
                <a:latin typeface="Verdana" panose="020B0604030504040204" pitchFamily="34" charset="0"/>
                <a:ea typeface="Verdana" panose="020B0604030504040204" pitchFamily="34" charset="0"/>
                <a:cs typeface="Verdana" panose="020B0604030504040204" pitchFamily="34" charset="0"/>
              </a:rPr>
            </a:b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What challenges could we experience in implementing SIDRs in our daily work?</a:t>
            </a:r>
            <a:br>
              <a:rPr lang="en-IE" sz="1400" dirty="0">
                <a:latin typeface="Verdana" panose="020B0604030504040204" pitchFamily="34" charset="0"/>
                <a:ea typeface="Verdana" panose="020B0604030504040204" pitchFamily="34" charset="0"/>
                <a:cs typeface="Verdana" panose="020B0604030504040204" pitchFamily="34" charset="0"/>
              </a:rPr>
            </a:b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When, where and how often will our SIDRs take place?</a:t>
            </a:r>
            <a:br>
              <a:rPr lang="en-IE" sz="1400" dirty="0">
                <a:latin typeface="Verdana" panose="020B0604030504040204" pitchFamily="34" charset="0"/>
                <a:ea typeface="Verdana" panose="020B0604030504040204" pitchFamily="34" charset="0"/>
                <a:cs typeface="Verdana" panose="020B0604030504040204" pitchFamily="34" charset="0"/>
              </a:rPr>
            </a:b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Who will participate in the SIDRs?</a:t>
            </a:r>
            <a:br>
              <a:rPr lang="en-IE" sz="1400" dirty="0">
                <a:latin typeface="Verdana" panose="020B0604030504040204" pitchFamily="34" charset="0"/>
                <a:ea typeface="Verdana" panose="020B0604030504040204" pitchFamily="34" charset="0"/>
                <a:cs typeface="Verdana" panose="020B0604030504040204" pitchFamily="34" charset="0"/>
              </a:rPr>
            </a:b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How will SIDRs be run in our team?</a:t>
            </a:r>
          </a:p>
          <a:p>
            <a:pPr marL="742950" lvl="1" indent="-285750">
              <a:lnSpc>
                <a:spcPct val="115000"/>
              </a:lnSpc>
              <a:spcAft>
                <a:spcPts val="0"/>
              </a:spcAft>
              <a:buFont typeface="Courier New" panose="02070309020205020404" pitchFamily="49" charset="0"/>
              <a:buChar char="o"/>
            </a:pPr>
            <a:r>
              <a:rPr lang="en-IE" sz="1400" dirty="0">
                <a:latin typeface="Verdana" panose="020B0604030504040204" pitchFamily="34" charset="0"/>
                <a:ea typeface="Verdana" panose="020B0604030504040204" pitchFamily="34" charset="0"/>
                <a:cs typeface="Verdana" panose="020B0604030504040204" pitchFamily="34" charset="0"/>
              </a:rPr>
              <a:t>Choice of structured communication framework (ISDA/ISBAR/other?) </a:t>
            </a:r>
          </a:p>
          <a:p>
            <a:pPr marL="742950" lvl="1" indent="-285750">
              <a:lnSpc>
                <a:spcPct val="115000"/>
              </a:lnSpc>
              <a:spcAft>
                <a:spcPts val="0"/>
              </a:spcAft>
              <a:buFont typeface="Courier New" panose="02070309020205020404" pitchFamily="49" charset="0"/>
              <a:buChar char="o"/>
            </a:pPr>
            <a:r>
              <a:rPr lang="en-IE" sz="1400" dirty="0">
                <a:latin typeface="Verdana" panose="020B0604030504040204" pitchFamily="34" charset="0"/>
                <a:ea typeface="Verdana" panose="020B0604030504040204" pitchFamily="34" charset="0"/>
                <a:cs typeface="Verdana" panose="020B0604030504040204" pitchFamily="34" charset="0"/>
              </a:rPr>
              <a:t>Facilitator role?</a:t>
            </a:r>
            <a:br>
              <a:rPr lang="en-IE" sz="1400" dirty="0">
                <a:latin typeface="Verdana" panose="020B0604030504040204" pitchFamily="34" charset="0"/>
                <a:ea typeface="Verdana" panose="020B0604030504040204" pitchFamily="34" charset="0"/>
                <a:cs typeface="Verdana" panose="020B0604030504040204" pitchFamily="34" charset="0"/>
              </a:rPr>
            </a:b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How and when will we evaluate the SIDRs?</a:t>
            </a:r>
            <a:br>
              <a:rPr lang="en-IE" sz="1400" dirty="0">
                <a:latin typeface="Verdana" panose="020B0604030504040204" pitchFamily="34" charset="0"/>
                <a:ea typeface="Verdana" panose="020B0604030504040204" pitchFamily="34" charset="0"/>
                <a:cs typeface="Verdana" panose="020B0604030504040204" pitchFamily="34" charset="0"/>
              </a:rPr>
            </a:br>
            <a:endParaRPr lang="en-IE" sz="1400"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Aft>
                <a:spcPts val="1000"/>
              </a:spcAft>
              <a:buFont typeface="+mj-lt"/>
              <a:buAutoNum type="arabicPeriod"/>
            </a:pPr>
            <a:r>
              <a:rPr lang="en-IE" sz="1400" dirty="0">
                <a:latin typeface="Verdana" panose="020B0604030504040204" pitchFamily="34" charset="0"/>
                <a:ea typeface="Verdana" panose="020B0604030504040204" pitchFamily="34" charset="0"/>
                <a:cs typeface="Verdana" panose="020B0604030504040204" pitchFamily="34" charset="0"/>
              </a:rPr>
              <a:t>What support/materials would we need to implement the SIDRs? (e.g. pocket cards, posters outlining SIDR goals and/or the communication framework, etc.) </a:t>
            </a:r>
            <a:endParaRPr lang="en-IE"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8A9B2DAD-EC6B-4797-95FE-8B1BF2561902}"/>
              </a:ext>
            </a:extLst>
          </p:cNvPr>
          <p:cNvSpPr/>
          <p:nvPr/>
        </p:nvSpPr>
        <p:spPr>
          <a:xfrm>
            <a:off x="-1" y="869472"/>
            <a:ext cx="6571164" cy="638965"/>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3" name="Rectangle 2">
            <a:extLst>
              <a:ext uri="{FF2B5EF4-FFF2-40B4-BE49-F238E27FC236}">
                <a16:creationId xmlns:a16="http://schemas.microsoft.com/office/drawing/2014/main" id="{5D775A10-647A-4944-86F9-815F6E675C9C}"/>
              </a:ext>
            </a:extLst>
          </p:cNvPr>
          <p:cNvSpPr/>
          <p:nvPr/>
        </p:nvSpPr>
        <p:spPr>
          <a:xfrm>
            <a:off x="1441342" y="956115"/>
            <a:ext cx="4815768" cy="523220"/>
          </a:xfrm>
          <a:prstGeom prst="rect">
            <a:avLst/>
          </a:prstGeom>
          <a:solidFill>
            <a:srgbClr val="007E09"/>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STRUCTURED INTERDISCIPLINARY ROUNDS (SIDRs)</a:t>
            </a:r>
            <a:endParaRPr lang="en-IE" sz="1400" dirty="0"/>
          </a:p>
        </p:txBody>
      </p:sp>
      <p:sp>
        <p:nvSpPr>
          <p:cNvPr id="4" name="Rectangle 3">
            <a:extLst>
              <a:ext uri="{FF2B5EF4-FFF2-40B4-BE49-F238E27FC236}">
                <a16:creationId xmlns:a16="http://schemas.microsoft.com/office/drawing/2014/main" id="{22255BD9-86FB-44F4-80C8-1B402D0328D0}"/>
              </a:ext>
            </a:extLst>
          </p:cNvPr>
          <p:cNvSpPr/>
          <p:nvPr/>
        </p:nvSpPr>
        <p:spPr>
          <a:xfrm>
            <a:off x="6775363" y="5053171"/>
            <a:ext cx="787400" cy="590550"/>
          </a:xfrm>
          <a:prstGeom prst="rect">
            <a:avLst/>
          </a:prstGeom>
          <a:solidFill>
            <a:srgbClr val="007E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6" name="Picture 5">
            <a:extLst>
              <a:ext uri="{FF2B5EF4-FFF2-40B4-BE49-F238E27FC236}">
                <a16:creationId xmlns:a16="http://schemas.microsoft.com/office/drawing/2014/main" id="{96DBEF70-EEA7-45C1-8716-6D9A57CC0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58" y="928083"/>
            <a:ext cx="563952" cy="563952"/>
          </a:xfrm>
          <a:prstGeom prst="rect">
            <a:avLst/>
          </a:prstGeom>
          <a:solidFill>
            <a:srgbClr val="007E09"/>
          </a:solidFill>
        </p:spPr>
      </p:pic>
      <p:pic>
        <p:nvPicPr>
          <p:cNvPr id="7" name="Picture 6">
            <a:extLst>
              <a:ext uri="{FF2B5EF4-FFF2-40B4-BE49-F238E27FC236}">
                <a16:creationId xmlns:a16="http://schemas.microsoft.com/office/drawing/2014/main" id="{25FFD4B8-5BB5-4D8D-A449-01B27E213E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22" b="10458"/>
          <a:stretch/>
        </p:blipFill>
        <p:spPr>
          <a:xfrm>
            <a:off x="6813550" y="5107608"/>
            <a:ext cx="515210" cy="512142"/>
          </a:xfrm>
          <a:prstGeom prst="rect">
            <a:avLst/>
          </a:prstGeom>
          <a:solidFill>
            <a:srgbClr val="007E09"/>
          </a:solidFill>
        </p:spPr>
      </p:pic>
    </p:spTree>
    <p:extLst>
      <p:ext uri="{BB962C8B-B14F-4D97-AF65-F5344CB8AC3E}">
        <p14:creationId xmlns:p14="http://schemas.microsoft.com/office/powerpoint/2010/main" val="232511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4FC10DF-062B-4534-9178-C3F35716D247}"/>
              </a:ext>
            </a:extLst>
          </p:cNvPr>
          <p:cNvSpPr txBox="1">
            <a:spLocks noChangeArrowheads="1"/>
          </p:cNvSpPr>
          <p:nvPr/>
        </p:nvSpPr>
        <p:spPr bwMode="auto">
          <a:xfrm>
            <a:off x="509249" y="5969664"/>
            <a:ext cx="6112481" cy="638965"/>
          </a:xfrm>
          <a:prstGeom prst="rect">
            <a:avLst/>
          </a:prstGeom>
          <a:solidFill>
            <a:srgbClr val="007E09"/>
          </a:solid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GB"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Example of a facilitator reference sheet and pocket card for use in Structured Interdisciplinary Rounds – from VA Quality Scholars (VAQS), available at </a:t>
            </a:r>
            <a:r>
              <a:rPr lang="en-GB" sz="1100" u="sng" dirty="0">
                <a:solidFill>
                  <a:schemeClr val="bg1"/>
                </a:solidFill>
                <a:effectLst/>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https://www.cadre.research.va.gov/forms/IDRToolkit.pdf</a:t>
            </a:r>
            <a:r>
              <a:rPr lang="en-GB"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endParaRPr lang="en-IE"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 Box 2">
            <a:extLst>
              <a:ext uri="{FF2B5EF4-FFF2-40B4-BE49-F238E27FC236}">
                <a16:creationId xmlns:a16="http://schemas.microsoft.com/office/drawing/2014/main" id="{0CAAE874-9F7F-4103-9389-5D3C4B62B92C}"/>
              </a:ext>
            </a:extLst>
          </p:cNvPr>
          <p:cNvSpPr txBox="1">
            <a:spLocks noChangeArrowheads="1"/>
          </p:cNvSpPr>
          <p:nvPr/>
        </p:nvSpPr>
        <p:spPr bwMode="auto">
          <a:xfrm>
            <a:off x="504660" y="9372636"/>
            <a:ext cx="6112482" cy="681988"/>
          </a:xfrm>
          <a:prstGeom prst="rect">
            <a:avLst/>
          </a:prstGeom>
          <a:solidFill>
            <a:srgbClr val="007E09"/>
          </a:solidFill>
          <a:ln w="9525">
            <a:noFill/>
            <a:miter lim="800000"/>
            <a:headEnd/>
            <a:tailEnd/>
          </a:ln>
        </p:spPr>
        <p:txBody>
          <a:bodyPr rot="0" vert="horz" wrap="square" lIns="91440" tIns="45720" rIns="91440" bIns="45720" anchor="ctr" anchorCtr="0">
            <a:noAutofit/>
          </a:bodyPr>
          <a:lstStyle>
            <a:defPPr>
              <a:defRPr lang="en-US"/>
            </a:defPPr>
            <a:lvl1pPr>
              <a:lnSpc>
                <a:spcPct val="107000"/>
              </a:lnSpc>
              <a:spcAft>
                <a:spcPts val="800"/>
              </a:spcAft>
              <a:defRPr sz="110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GB" dirty="0"/>
              <a:t>Patient communication boards can assist the SIDRs: The patient and family can record questions for all or any members of the MDT ahead of the SIDRs, and the team can record collaborative goals and plans on the board. </a:t>
            </a:r>
            <a:endParaRPr lang="en-IE" dirty="0"/>
          </a:p>
        </p:txBody>
      </p:sp>
      <p:sp>
        <p:nvSpPr>
          <p:cNvPr id="2" name="Rectangle 1">
            <a:extLst>
              <a:ext uri="{FF2B5EF4-FFF2-40B4-BE49-F238E27FC236}">
                <a16:creationId xmlns:a16="http://schemas.microsoft.com/office/drawing/2014/main" id="{8F6C4265-7399-460F-A4A2-261E408703C1}"/>
              </a:ext>
            </a:extLst>
          </p:cNvPr>
          <p:cNvSpPr/>
          <p:nvPr/>
        </p:nvSpPr>
        <p:spPr>
          <a:xfrm>
            <a:off x="3036685" y="327127"/>
            <a:ext cx="1486304" cy="369332"/>
          </a:xfrm>
          <a:prstGeom prst="rect">
            <a:avLst/>
          </a:prstGeom>
        </p:spPr>
        <p:txBody>
          <a:bodyPr wrap="none">
            <a:spAutoFit/>
          </a:bodyPr>
          <a:lstStyle/>
          <a:p>
            <a:r>
              <a:rPr lang="en-GB" b="1" dirty="0">
                <a:solidFill>
                  <a:srgbClr val="007E09"/>
                </a:solidFill>
                <a:latin typeface="Verdana" panose="020B0604030504040204" pitchFamily="34" charset="0"/>
                <a:ea typeface="MS Mincho" panose="02020609040205080304" pitchFamily="49" charset="-128"/>
                <a:cs typeface="Times New Roman" panose="02020603050405020304" pitchFamily="18" charset="0"/>
              </a:rPr>
              <a:t>HANDOUT</a:t>
            </a:r>
            <a:endParaRPr lang="en-IE" dirty="0">
              <a:solidFill>
                <a:srgbClr val="007E09"/>
              </a:solidFill>
            </a:endParaRPr>
          </a:p>
        </p:txBody>
      </p:sp>
      <p:pic>
        <p:nvPicPr>
          <p:cNvPr id="3" name="Picture 2" descr="Logo">
            <a:extLst>
              <a:ext uri="{FF2B5EF4-FFF2-40B4-BE49-F238E27FC236}">
                <a16:creationId xmlns:a16="http://schemas.microsoft.com/office/drawing/2014/main" id="{9E69E09F-2943-4A87-ACD1-D9290AD949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4" name="Rectangle 3">
            <a:extLst>
              <a:ext uri="{FF2B5EF4-FFF2-40B4-BE49-F238E27FC236}">
                <a16:creationId xmlns:a16="http://schemas.microsoft.com/office/drawing/2014/main" id="{606E170C-8A63-419E-AEA5-D900684BD45A}"/>
              </a:ext>
            </a:extLst>
          </p:cNvPr>
          <p:cNvSpPr/>
          <p:nvPr/>
        </p:nvSpPr>
        <p:spPr>
          <a:xfrm>
            <a:off x="-1" y="10114326"/>
            <a:ext cx="7559676" cy="590550"/>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5" name="Rectangle 4">
            <a:extLst>
              <a:ext uri="{FF2B5EF4-FFF2-40B4-BE49-F238E27FC236}">
                <a16:creationId xmlns:a16="http://schemas.microsoft.com/office/drawing/2014/main" id="{162A08A4-E026-4670-87BE-D958B8C71CE6}"/>
              </a:ext>
            </a:extLst>
          </p:cNvPr>
          <p:cNvSpPr/>
          <p:nvPr/>
        </p:nvSpPr>
        <p:spPr>
          <a:xfrm>
            <a:off x="-1" y="869472"/>
            <a:ext cx="6571164" cy="638965"/>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6" name="Rectangle 5">
            <a:extLst>
              <a:ext uri="{FF2B5EF4-FFF2-40B4-BE49-F238E27FC236}">
                <a16:creationId xmlns:a16="http://schemas.microsoft.com/office/drawing/2014/main" id="{ED867D10-9D28-48DC-B536-E819070C3223}"/>
              </a:ext>
            </a:extLst>
          </p:cNvPr>
          <p:cNvSpPr/>
          <p:nvPr/>
        </p:nvSpPr>
        <p:spPr>
          <a:xfrm>
            <a:off x="1441342" y="956115"/>
            <a:ext cx="4815768" cy="523220"/>
          </a:xfrm>
          <a:prstGeom prst="rect">
            <a:avLst/>
          </a:prstGeom>
          <a:solidFill>
            <a:srgbClr val="007E09"/>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STRUCTURED INTERDISCIPLINARY ROUNDS (SIDRs)</a:t>
            </a:r>
            <a:endParaRPr lang="en-IE" sz="1400" dirty="0"/>
          </a:p>
        </p:txBody>
      </p:sp>
      <p:sp>
        <p:nvSpPr>
          <p:cNvPr id="7" name="Rectangle 6">
            <a:extLst>
              <a:ext uri="{FF2B5EF4-FFF2-40B4-BE49-F238E27FC236}">
                <a16:creationId xmlns:a16="http://schemas.microsoft.com/office/drawing/2014/main" id="{9260B7F1-F9B2-49C3-A0E5-57D6859AE1D3}"/>
              </a:ext>
            </a:extLst>
          </p:cNvPr>
          <p:cNvSpPr/>
          <p:nvPr/>
        </p:nvSpPr>
        <p:spPr>
          <a:xfrm>
            <a:off x="6775363" y="5053171"/>
            <a:ext cx="787400" cy="590550"/>
          </a:xfrm>
          <a:prstGeom prst="rect">
            <a:avLst/>
          </a:prstGeom>
          <a:solidFill>
            <a:srgbClr val="007E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8" name="Picture 7">
            <a:extLst>
              <a:ext uri="{FF2B5EF4-FFF2-40B4-BE49-F238E27FC236}">
                <a16:creationId xmlns:a16="http://schemas.microsoft.com/office/drawing/2014/main" id="{A713C161-F89A-450F-85C8-A716459EB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58" y="928083"/>
            <a:ext cx="563952" cy="563952"/>
          </a:xfrm>
          <a:prstGeom prst="rect">
            <a:avLst/>
          </a:prstGeom>
          <a:solidFill>
            <a:srgbClr val="007E09"/>
          </a:solidFill>
        </p:spPr>
      </p:pic>
      <p:pic>
        <p:nvPicPr>
          <p:cNvPr id="9" name="Picture 8">
            <a:extLst>
              <a:ext uri="{FF2B5EF4-FFF2-40B4-BE49-F238E27FC236}">
                <a16:creationId xmlns:a16="http://schemas.microsoft.com/office/drawing/2014/main" id="{5DDB6076-E203-4AF6-A5FA-3C4F1EBD18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22" b="10458"/>
          <a:stretch/>
        </p:blipFill>
        <p:spPr>
          <a:xfrm>
            <a:off x="6813550" y="5107608"/>
            <a:ext cx="515210" cy="512142"/>
          </a:xfrm>
          <a:prstGeom prst="rect">
            <a:avLst/>
          </a:prstGeom>
          <a:solidFill>
            <a:srgbClr val="007E09"/>
          </a:solidFill>
        </p:spPr>
      </p:pic>
      <p:pic>
        <p:nvPicPr>
          <p:cNvPr id="10" name="Picture 9" descr="https://pixabay.com/get/ef34b20d2ff61c22d9584518a33219c8b66ae3d01db9194795f2c271/magnetic-board-613272_1920.jpg">
            <a:extLst>
              <a:ext uri="{FF2B5EF4-FFF2-40B4-BE49-F238E27FC236}">
                <a16:creationId xmlns:a16="http://schemas.microsoft.com/office/drawing/2014/main" id="{1B1F1EE9-0996-4492-AF85-5717E59D2ED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9878" y="6813732"/>
            <a:ext cx="3662045" cy="2441575"/>
          </a:xfrm>
          <a:prstGeom prst="rect">
            <a:avLst/>
          </a:prstGeom>
          <a:noFill/>
          <a:ln>
            <a:solidFill>
              <a:srgbClr val="0A8464"/>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F555C03-BA47-4C83-9AC2-ACDA50029B7C}"/>
              </a:ext>
            </a:extLst>
          </p:cNvPr>
          <p:cNvPicPr>
            <a:picLocks noChangeAspect="1"/>
          </p:cNvPicPr>
          <p:nvPr/>
        </p:nvPicPr>
        <p:blipFill>
          <a:blip r:embed="rId7"/>
          <a:stretch>
            <a:fillRect/>
          </a:stretch>
        </p:blipFill>
        <p:spPr>
          <a:xfrm>
            <a:off x="3937255" y="2839417"/>
            <a:ext cx="2680539" cy="1829574"/>
          </a:xfrm>
          <a:prstGeom prst="rect">
            <a:avLst/>
          </a:prstGeom>
          <a:ln>
            <a:solidFill>
              <a:srgbClr val="007E09"/>
            </a:solidFill>
          </a:ln>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F9AAB2C6-C734-4478-B0A0-D6F7D895FC3E}"/>
              </a:ext>
            </a:extLst>
          </p:cNvPr>
          <p:cNvPicPr>
            <a:picLocks noChangeAspect="1"/>
          </p:cNvPicPr>
          <p:nvPr/>
        </p:nvPicPr>
        <p:blipFill>
          <a:blip r:embed="rId8"/>
          <a:stretch>
            <a:fillRect/>
          </a:stretch>
        </p:blipFill>
        <p:spPr>
          <a:xfrm>
            <a:off x="504660" y="1669874"/>
            <a:ext cx="3183109" cy="4169128"/>
          </a:xfrm>
          <a:prstGeom prst="rect">
            <a:avLst/>
          </a:prstGeom>
          <a:ln>
            <a:solidFill>
              <a:srgbClr val="007E0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984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6F99A01-7E88-45A9-9F68-3C4EE3B577E1}"/>
              </a:ext>
            </a:extLst>
          </p:cNvPr>
          <p:cNvSpPr/>
          <p:nvPr/>
        </p:nvSpPr>
        <p:spPr>
          <a:xfrm>
            <a:off x="2362915" y="327127"/>
            <a:ext cx="3047629" cy="369332"/>
          </a:xfrm>
          <a:prstGeom prst="rect">
            <a:avLst/>
          </a:prstGeom>
        </p:spPr>
        <p:txBody>
          <a:bodyPr wrap="none">
            <a:spAutoFit/>
          </a:bodyPr>
          <a:lstStyle/>
          <a:p>
            <a:r>
              <a:rPr lang="en-GB" b="1" dirty="0">
                <a:solidFill>
                  <a:srgbClr val="007E09"/>
                </a:solidFill>
                <a:latin typeface="Verdana" panose="020B0604030504040204" pitchFamily="34" charset="0"/>
                <a:ea typeface="MS Mincho" panose="02020609040205080304" pitchFamily="49" charset="-128"/>
                <a:cs typeface="Times New Roman" panose="02020603050405020304" pitchFamily="18" charset="0"/>
              </a:rPr>
              <a:t>OUTCOMES TEMPLATE</a:t>
            </a:r>
            <a:endParaRPr lang="en-IE" dirty="0">
              <a:solidFill>
                <a:srgbClr val="007E09"/>
              </a:solidFill>
            </a:endParaRPr>
          </a:p>
        </p:txBody>
      </p:sp>
      <p:pic>
        <p:nvPicPr>
          <p:cNvPr id="35" name="Picture 34" descr="Logo">
            <a:extLst>
              <a:ext uri="{FF2B5EF4-FFF2-40B4-BE49-F238E27FC236}">
                <a16:creationId xmlns:a16="http://schemas.microsoft.com/office/drawing/2014/main" id="{082B81A8-AE34-4666-9697-318A7A875D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14" name="Rectangle 13">
            <a:extLst>
              <a:ext uri="{FF2B5EF4-FFF2-40B4-BE49-F238E27FC236}">
                <a16:creationId xmlns:a16="http://schemas.microsoft.com/office/drawing/2014/main" id="{D72F46B9-AD3D-4F05-8D0D-66C15A310192}"/>
              </a:ext>
            </a:extLst>
          </p:cNvPr>
          <p:cNvSpPr/>
          <p:nvPr/>
        </p:nvSpPr>
        <p:spPr>
          <a:xfrm>
            <a:off x="-1" y="10114326"/>
            <a:ext cx="7559676" cy="590550"/>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15" name="Rectangle 14">
            <a:extLst>
              <a:ext uri="{FF2B5EF4-FFF2-40B4-BE49-F238E27FC236}">
                <a16:creationId xmlns:a16="http://schemas.microsoft.com/office/drawing/2014/main" id="{816967AC-D441-4CDF-995C-157CC5E39924}"/>
              </a:ext>
            </a:extLst>
          </p:cNvPr>
          <p:cNvSpPr/>
          <p:nvPr/>
        </p:nvSpPr>
        <p:spPr>
          <a:xfrm>
            <a:off x="-1" y="869472"/>
            <a:ext cx="6571164" cy="638965"/>
          </a:xfrm>
          <a:prstGeom prst="rect">
            <a:avLst/>
          </a:prstGeom>
          <a:solidFill>
            <a:srgbClr val="007E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18" name="Rectangle 17">
            <a:extLst>
              <a:ext uri="{FF2B5EF4-FFF2-40B4-BE49-F238E27FC236}">
                <a16:creationId xmlns:a16="http://schemas.microsoft.com/office/drawing/2014/main" id="{458BE47C-AB34-4EF3-AA7A-E1FD7840DCEB}"/>
              </a:ext>
            </a:extLst>
          </p:cNvPr>
          <p:cNvSpPr/>
          <p:nvPr/>
        </p:nvSpPr>
        <p:spPr>
          <a:xfrm>
            <a:off x="1379042" y="956116"/>
            <a:ext cx="4878068" cy="523220"/>
          </a:xfrm>
          <a:prstGeom prst="rect">
            <a:avLst/>
          </a:prstGeom>
          <a:solidFill>
            <a:srgbClr val="007E09"/>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STRUCTURED INTERDISCIPLINARY ROUNDS (SIDRs)</a:t>
            </a:r>
            <a:endParaRPr lang="en-IE" sz="1400" dirty="0"/>
          </a:p>
        </p:txBody>
      </p:sp>
      <p:sp>
        <p:nvSpPr>
          <p:cNvPr id="19" name="Rectangle 18">
            <a:extLst>
              <a:ext uri="{FF2B5EF4-FFF2-40B4-BE49-F238E27FC236}">
                <a16:creationId xmlns:a16="http://schemas.microsoft.com/office/drawing/2014/main" id="{8FE684D3-33F1-43B5-BD63-7C52436FE5FD}"/>
              </a:ext>
            </a:extLst>
          </p:cNvPr>
          <p:cNvSpPr/>
          <p:nvPr/>
        </p:nvSpPr>
        <p:spPr>
          <a:xfrm>
            <a:off x="6775363" y="5053171"/>
            <a:ext cx="787400" cy="590550"/>
          </a:xfrm>
          <a:prstGeom prst="rect">
            <a:avLst/>
          </a:prstGeom>
          <a:solidFill>
            <a:srgbClr val="007E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20" name="Picture 19">
            <a:extLst>
              <a:ext uri="{FF2B5EF4-FFF2-40B4-BE49-F238E27FC236}">
                <a16:creationId xmlns:a16="http://schemas.microsoft.com/office/drawing/2014/main" id="{6ACF1F4C-8F25-4809-A79A-2E77046E85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2232" y="915383"/>
            <a:ext cx="577877" cy="563953"/>
          </a:xfrm>
          <a:prstGeom prst="rect">
            <a:avLst/>
          </a:prstGeom>
          <a:solidFill>
            <a:srgbClr val="007E09"/>
          </a:solidFill>
        </p:spPr>
      </p:pic>
      <p:pic>
        <p:nvPicPr>
          <p:cNvPr id="22" name="Picture 21">
            <a:extLst>
              <a:ext uri="{FF2B5EF4-FFF2-40B4-BE49-F238E27FC236}">
                <a16:creationId xmlns:a16="http://schemas.microsoft.com/office/drawing/2014/main" id="{D802B990-DF0D-4F6D-B340-8A8B87CBB7D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11432" y="5107608"/>
            <a:ext cx="517327" cy="497325"/>
          </a:xfrm>
          <a:prstGeom prst="rect">
            <a:avLst/>
          </a:prstGeom>
          <a:solidFill>
            <a:srgbClr val="007E09"/>
          </a:solidFill>
        </p:spPr>
      </p:pic>
      <p:graphicFrame>
        <p:nvGraphicFramePr>
          <p:cNvPr id="2" name="Table 1">
            <a:extLst>
              <a:ext uri="{FF2B5EF4-FFF2-40B4-BE49-F238E27FC236}">
                <a16:creationId xmlns:a16="http://schemas.microsoft.com/office/drawing/2014/main" id="{10CFC086-79D3-4B46-AB28-A925E30EDE4C}"/>
              </a:ext>
            </a:extLst>
          </p:cNvPr>
          <p:cNvGraphicFramePr>
            <a:graphicFrameLocks noGrp="1"/>
          </p:cNvGraphicFramePr>
          <p:nvPr/>
        </p:nvGraphicFramePr>
        <p:xfrm>
          <a:off x="463527" y="1765187"/>
          <a:ext cx="6107636" cy="8009281"/>
        </p:xfrm>
        <a:graphic>
          <a:graphicData uri="http://schemas.openxmlformats.org/drawingml/2006/table">
            <a:tbl>
              <a:tblPr firstRow="1" firstCol="1" bandRow="1">
                <a:tableStyleId>{5C22544A-7EE6-4342-B048-85BDC9FD1C3A}</a:tableStyleId>
              </a:tblPr>
              <a:tblGrid>
                <a:gridCol w="1783727">
                  <a:extLst>
                    <a:ext uri="{9D8B030D-6E8A-4147-A177-3AD203B41FA5}">
                      <a16:colId xmlns:a16="http://schemas.microsoft.com/office/drawing/2014/main" val="3664030167"/>
                    </a:ext>
                  </a:extLst>
                </a:gridCol>
                <a:gridCol w="2347993">
                  <a:extLst>
                    <a:ext uri="{9D8B030D-6E8A-4147-A177-3AD203B41FA5}">
                      <a16:colId xmlns:a16="http://schemas.microsoft.com/office/drawing/2014/main" val="2532218928"/>
                    </a:ext>
                  </a:extLst>
                </a:gridCol>
                <a:gridCol w="1975916">
                  <a:extLst>
                    <a:ext uri="{9D8B030D-6E8A-4147-A177-3AD203B41FA5}">
                      <a16:colId xmlns:a16="http://schemas.microsoft.com/office/drawing/2014/main" val="3516392829"/>
                    </a:ext>
                  </a:extLst>
                </a:gridCol>
              </a:tblGrid>
              <a:tr h="576747">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 </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rgbClr val="007E09"/>
                    </a:solidFill>
                  </a:tcPr>
                </a:tc>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SUGGESTED AT THE INTERVENTION SESSION</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rgbClr val="007E09"/>
                    </a:solidFill>
                  </a:tcPr>
                </a:tc>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SUBSEQUENT FOLLOW UP ON THE TEAM’S SUGGESTIONS</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chemeClr val="bg1"/>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rgbClr val="007E09"/>
                    </a:solidFill>
                  </a:tcPr>
                </a:tc>
                <a:extLst>
                  <a:ext uri="{0D108BD9-81ED-4DB2-BD59-A6C34878D82A}">
                    <a16:rowId xmlns:a16="http://schemas.microsoft.com/office/drawing/2014/main" val="3897650536"/>
                  </a:ext>
                </a:extLst>
              </a:tr>
              <a:tr h="850576">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How might SIDRs benefit our patient care and daily work?</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46850490"/>
                  </a:ext>
                </a:extLst>
              </a:tr>
              <a:tr h="1076251">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What challenges could we experience in implementing SIDRs in our daily work?</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no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noFill/>
                  </a:tcPr>
                </a:tc>
                <a:extLst>
                  <a:ext uri="{0D108BD9-81ED-4DB2-BD59-A6C34878D82A}">
                    <a16:rowId xmlns:a16="http://schemas.microsoft.com/office/drawing/2014/main" val="1606134784"/>
                  </a:ext>
                </a:extLst>
              </a:tr>
              <a:tr h="845399">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 </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When, where and how often will the SIDRs take place?</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 </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35465095"/>
                  </a:ext>
                </a:extLst>
              </a:tr>
              <a:tr h="748171">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Who will participate in the SIDRs?</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no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noFill/>
                  </a:tcPr>
                </a:tc>
                <a:extLst>
                  <a:ext uri="{0D108BD9-81ED-4DB2-BD59-A6C34878D82A}">
                    <a16:rowId xmlns:a16="http://schemas.microsoft.com/office/drawing/2014/main" val="2259701886"/>
                  </a:ext>
                </a:extLst>
              </a:tr>
              <a:tr h="1588172">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How will SIDRs run in our team?</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e.g. choice of structured communication framework</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(ISDA / ISBAR / other?)</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6547733"/>
                  </a:ext>
                </a:extLst>
              </a:tr>
              <a:tr h="916229">
                <a:tc>
                  <a:txBody>
                    <a:bodyPr/>
                    <a:lstStyle/>
                    <a:p>
                      <a:pPr algn="l">
                        <a:lnSpc>
                          <a:spcPct val="115000"/>
                        </a:lnSpc>
                        <a:spcAft>
                          <a:spcPts val="1000"/>
                        </a:spcAft>
                      </a:pPr>
                      <a:r>
                        <a:rPr lang="en-GB" sz="1100" dirty="0">
                          <a:effectLst/>
                          <a:latin typeface="Verdana" panose="020B0604030504040204" pitchFamily="34" charset="0"/>
                          <a:ea typeface="Verdana" panose="020B0604030504040204" pitchFamily="34" charset="0"/>
                          <a:cs typeface="Verdana" panose="020B0604030504040204" pitchFamily="34" charset="0"/>
                        </a:rPr>
                        <a:t>How and when will we evaluate the SIDRs?</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no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noFill/>
                  </a:tcPr>
                </a:tc>
                <a:extLst>
                  <a:ext uri="{0D108BD9-81ED-4DB2-BD59-A6C34878D82A}">
                    <a16:rowId xmlns:a16="http://schemas.microsoft.com/office/drawing/2014/main" val="2511261793"/>
                  </a:ext>
                </a:extLst>
              </a:tr>
              <a:tr h="1343912">
                <a:tc>
                  <a:txBody>
                    <a:bodyPr/>
                    <a:lstStyle/>
                    <a:p>
                      <a:pPr algn="l">
                        <a:spcAft>
                          <a:spcPts val="0"/>
                        </a:spcAft>
                      </a:pPr>
                      <a:r>
                        <a:rPr lang="en-GB" sz="1100" dirty="0">
                          <a:effectLst/>
                          <a:latin typeface="Verdana" panose="020B0604030504040204" pitchFamily="34" charset="0"/>
                          <a:ea typeface="Verdana" panose="020B0604030504040204" pitchFamily="34" charset="0"/>
                          <a:cs typeface="Verdana" panose="020B0604030504040204" pitchFamily="34" charset="0"/>
                        </a:rPr>
                        <a:t>What resources / materials would we need to implement the SIDRs? </a:t>
                      </a:r>
                      <a:br>
                        <a:rPr lang="en-GB" sz="1100" dirty="0">
                          <a:effectLst/>
                          <a:latin typeface="Verdana" panose="020B0604030504040204" pitchFamily="34" charset="0"/>
                          <a:ea typeface="Verdana" panose="020B0604030504040204" pitchFamily="34" charset="0"/>
                          <a:cs typeface="Verdana" panose="020B0604030504040204" pitchFamily="34" charset="0"/>
                        </a:rPr>
                      </a:br>
                      <a:r>
                        <a:rPr lang="en-GB" sz="1100" dirty="0">
                          <a:effectLst/>
                          <a:latin typeface="Verdana" panose="020B0604030504040204" pitchFamily="34" charset="0"/>
                          <a:ea typeface="Verdana" panose="020B0604030504040204" pitchFamily="34" charset="0"/>
                          <a:cs typeface="Verdana" panose="020B0604030504040204" pitchFamily="34" charset="0"/>
                        </a:rPr>
                        <a:t>(e.g. pocket cards, facilitator reference cards) </a:t>
                      </a:r>
                      <a:endParaRPr lang="en-IE" sz="1100" dirty="0">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nchor="ctr">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rgbClr val="007E09"/>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IE"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8143" marR="58143" marT="0" marB="0">
                    <a:lnL w="12700" cap="flat" cmpd="sng" algn="ctr">
                      <a:solidFill>
                        <a:srgbClr val="007E09"/>
                      </a:solidFill>
                      <a:prstDash val="solid"/>
                      <a:round/>
                      <a:headEnd type="none" w="med" len="med"/>
                      <a:tailEnd type="none" w="med" len="med"/>
                    </a:lnL>
                    <a:lnR w="12700" cap="flat" cmpd="sng" algn="ctr">
                      <a:solidFill>
                        <a:srgbClr val="007E09"/>
                      </a:solidFill>
                      <a:prstDash val="solid"/>
                      <a:round/>
                      <a:headEnd type="none" w="med" len="med"/>
                      <a:tailEnd type="none" w="med" len="med"/>
                    </a:lnR>
                    <a:lnT w="12700" cap="flat" cmpd="sng" algn="ctr">
                      <a:solidFill>
                        <a:srgbClr val="007E09"/>
                      </a:solidFill>
                      <a:prstDash val="solid"/>
                      <a:round/>
                      <a:headEnd type="none" w="med" len="med"/>
                      <a:tailEnd type="none" w="med" len="med"/>
                    </a:lnT>
                    <a:lnB w="12700" cap="flat" cmpd="sng" algn="ctr">
                      <a:solidFill>
                        <a:srgbClr val="007E09"/>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5850815"/>
                  </a:ext>
                </a:extLst>
              </a:tr>
            </a:tbl>
          </a:graphicData>
        </a:graphic>
      </p:graphicFrame>
    </p:spTree>
    <p:extLst>
      <p:ext uri="{BB962C8B-B14F-4D97-AF65-F5344CB8AC3E}">
        <p14:creationId xmlns:p14="http://schemas.microsoft.com/office/powerpoint/2010/main" val="3441835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1302</TotalTime>
  <Words>769</Words>
  <Application>Microsoft Office PowerPoint</Application>
  <PresentationFormat>Custom</PresentationFormat>
  <Paragraphs>93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Courier New</vt:lpstr>
      <vt:lpstr>Verdana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Structured Interdisciplinary Rounds</dc:title>
  <dc:creator>Steve</dc:creator>
  <cp:lastModifiedBy>steve.macdonald@ucd.ie</cp:lastModifiedBy>
  <cp:revision>100</cp:revision>
  <dcterms:created xsi:type="dcterms:W3CDTF">2019-05-07T08:55:56Z</dcterms:created>
  <dcterms:modified xsi:type="dcterms:W3CDTF">2020-06-18T12:05:30Z</dcterms:modified>
</cp:coreProperties>
</file>